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14" r:id="rId4"/>
    <p:sldId id="296" r:id="rId5"/>
    <p:sldId id="300" r:id="rId6"/>
    <p:sldId id="313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298" r:id="rId18"/>
    <p:sldId id="312" r:id="rId19"/>
    <p:sldId id="301" r:id="rId20"/>
    <p:sldId id="518" r:id="rId21"/>
    <p:sldId id="520" r:id="rId22"/>
    <p:sldId id="514" r:id="rId23"/>
    <p:sldId id="515" r:id="rId24"/>
    <p:sldId id="516" r:id="rId25"/>
    <p:sldId id="519" r:id="rId26"/>
    <p:sldId id="42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1" autoAdjust="0"/>
    <p:restoredTop sz="94852" autoAdjust="0"/>
  </p:normalViewPr>
  <p:slideViewPr>
    <p:cSldViewPr snapToGrid="0">
      <p:cViewPr varScale="1">
        <p:scale>
          <a:sx n="81" d="100"/>
          <a:sy n="81" d="100"/>
        </p:scale>
        <p:origin x="6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8264D-F6E8-7B48-949C-4C69E50A7D05}" type="datetimeFigureOut">
              <a:rPr lang="tr-TR" smtClean="0"/>
              <a:t>16.10.2019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EEBF2-D06E-A740-80EE-A9BBAE5489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5790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 null object should be implemented as a Singleton. Because many copies of this no-effect objects consume memory and slow down the operation. Iterating over many null objects vs calling same null object’s.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EEBF2-D06E-A740-80EE-A9BBAE54898E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568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4B77D-2881-420A-BB8D-11B1F9544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Behavioral Patterns part -I</a:t>
            </a:r>
            <a:br>
              <a:rPr lang="en-US" sz="3600"/>
            </a:br>
            <a:endParaRPr lang="tr-TR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D9F5A-76FA-4A43-8A8F-AF54833C3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Emre Kaplan, Ph.D.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560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46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2108"/>
            <a:ext cx="6976311" cy="45603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7CA0E5-33C7-4486-970E-2942901E974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287212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46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03" y="1449804"/>
            <a:ext cx="6764827" cy="54081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D67BF87-C8A9-4DE4-8113-DB974A6D65F4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6141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4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98" y="1834640"/>
            <a:ext cx="7505700" cy="2247900"/>
          </a:xfrm>
          <a:prstGeom prst="rect">
            <a:avLst/>
          </a:prstGeom>
        </p:spPr>
      </p:pic>
      <p:pic>
        <p:nvPicPr>
          <p:cNvPr id="5" name="Picture 4" descr="Screen Shot 2016-07-12 at 13.4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98" y="4870608"/>
            <a:ext cx="2654300" cy="15621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6BD395-2638-47D2-9DA0-D908F816E9CC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420134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4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16" y="1750594"/>
            <a:ext cx="7539143" cy="467426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0C4E9B6-8FE8-4109-B094-4D15F0C3127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374999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4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89697"/>
            <a:ext cx="8750300" cy="4508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5F986AF-3441-4292-8591-38DFFC7B6A09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211878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49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58" y="1552074"/>
            <a:ext cx="5355251" cy="530592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3A1BB5-681F-46E7-8AAD-F8F95DCA7A96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334420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50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96" y="1564105"/>
            <a:ext cx="6541556" cy="52938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D8807F-DD2A-4D77-87B6-12C8A46E7F78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249599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Template Method pattern should be used</a:t>
            </a:r>
          </a:p>
          <a:p>
            <a:pPr lvl="1"/>
            <a:r>
              <a:rPr lang="en-US" dirty="0"/>
              <a:t>to implement the invariant parts of an algorithm once and leave it up to subclasses to implement the behavior that can vary.</a:t>
            </a:r>
          </a:p>
          <a:p>
            <a:pPr lvl="1"/>
            <a:r>
              <a:rPr lang="en-US" dirty="0"/>
              <a:t>when common behavior among subclasses should be factored and localized in a common class to avoid code duplication.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Method 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51050"/>
            <a:ext cx="4724400" cy="275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8A7849-E863-40EF-A680-2A41721282FD}"/>
              </a:ext>
            </a:extLst>
          </p:cNvPr>
          <p:cNvSpPr/>
          <p:nvPr/>
        </p:nvSpPr>
        <p:spPr>
          <a:xfrm>
            <a:off x="1371600" y="6399547"/>
            <a:ext cx="9541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Erich</a:t>
            </a:r>
            <a:r>
              <a:rPr lang="tr-TR" sz="900" dirty="0"/>
              <a:t> Gamma, Richard </a:t>
            </a:r>
            <a:r>
              <a:rPr lang="tr-TR" sz="900" dirty="0" err="1"/>
              <a:t>Helm</a:t>
            </a:r>
            <a:r>
              <a:rPr lang="tr-TR" sz="900" dirty="0"/>
              <a:t>, </a:t>
            </a:r>
            <a:r>
              <a:rPr lang="tr-TR" sz="900" dirty="0" err="1"/>
              <a:t>Ralph</a:t>
            </a:r>
            <a:r>
              <a:rPr lang="tr-TR" sz="900" dirty="0"/>
              <a:t> Johnson, </a:t>
            </a:r>
            <a:r>
              <a:rPr lang="tr-TR" sz="900" dirty="0" err="1"/>
              <a:t>and</a:t>
            </a:r>
            <a:r>
              <a:rPr lang="tr-TR" sz="900" dirty="0"/>
              <a:t> John </a:t>
            </a:r>
            <a:r>
              <a:rPr lang="tr-TR" sz="900" dirty="0" err="1"/>
              <a:t>Vlissides</a:t>
            </a:r>
            <a:r>
              <a:rPr lang="tr-TR" sz="900" dirty="0"/>
              <a:t>. 1995. Design </a:t>
            </a:r>
            <a:r>
              <a:rPr lang="tr-TR" sz="900" dirty="0" err="1"/>
              <a:t>Patterns</a:t>
            </a:r>
            <a:r>
              <a:rPr lang="tr-TR" sz="900" dirty="0"/>
              <a:t>: </a:t>
            </a:r>
            <a:r>
              <a:rPr lang="tr-TR" sz="900" dirty="0" err="1"/>
              <a:t>Elements</a:t>
            </a:r>
            <a:r>
              <a:rPr lang="tr-TR" sz="900" dirty="0"/>
              <a:t> of </a:t>
            </a:r>
            <a:r>
              <a:rPr lang="tr-TR" sz="900" dirty="0" err="1"/>
              <a:t>Reusable</a:t>
            </a:r>
            <a:r>
              <a:rPr lang="tr-TR" sz="900" dirty="0"/>
              <a:t> Object-</a:t>
            </a:r>
            <a:r>
              <a:rPr lang="tr-TR" sz="900" dirty="0" err="1"/>
              <a:t>Oriented</a:t>
            </a:r>
            <a:r>
              <a:rPr lang="tr-TR" sz="900" dirty="0"/>
              <a:t> Software. </a:t>
            </a:r>
            <a:r>
              <a:rPr lang="tr-TR" sz="900" dirty="0" err="1"/>
              <a:t>Addison-Wesley</a:t>
            </a:r>
            <a:r>
              <a:rPr lang="tr-TR" sz="900" dirty="0"/>
              <a:t> </a:t>
            </a:r>
            <a:r>
              <a:rPr lang="tr-TR" sz="900" dirty="0" err="1"/>
              <a:t>Longman</a:t>
            </a:r>
            <a:r>
              <a:rPr lang="tr-TR" sz="900" dirty="0"/>
              <a:t> Publishing </a:t>
            </a:r>
            <a:r>
              <a:rPr lang="tr-TR" sz="900" dirty="0" err="1"/>
              <a:t>Co</a:t>
            </a:r>
            <a:r>
              <a:rPr lang="tr-TR" sz="900" dirty="0"/>
              <a:t>., </a:t>
            </a:r>
            <a:r>
              <a:rPr lang="tr-TR" sz="900" dirty="0" err="1"/>
              <a:t>Inc</a:t>
            </a:r>
            <a:r>
              <a:rPr lang="tr-TR" sz="900" dirty="0"/>
              <a:t>., Boston, MA, USA.</a:t>
            </a:r>
          </a:p>
        </p:txBody>
      </p:sp>
    </p:spTree>
    <p:extLst>
      <p:ext uri="{BB962C8B-B14F-4D97-AF65-F5344CB8AC3E}">
        <p14:creationId xmlns:p14="http://schemas.microsoft.com/office/powerpoint/2010/main" val="424458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reuse</a:t>
            </a:r>
          </a:p>
          <a:p>
            <a:pPr lvl="1"/>
            <a:r>
              <a:rPr lang="en-US" dirty="0"/>
              <a:t>factor out common behavior in library classes.</a:t>
            </a:r>
          </a:p>
          <a:p>
            <a:r>
              <a:rPr lang="en-US" dirty="0"/>
              <a:t>Inversion of control</a:t>
            </a:r>
          </a:p>
          <a:p>
            <a:pPr lvl="1"/>
            <a:r>
              <a:rPr lang="en-US" dirty="0"/>
              <a:t>Hollywood principle</a:t>
            </a:r>
          </a:p>
          <a:p>
            <a:pPr lvl="1"/>
            <a:r>
              <a:rPr lang="en-US" i="0" dirty="0"/>
              <a:t>This refers to how a parent class calls the operations of a subclass and not the other way around.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CCD6-4890-485C-A3C4-98C751EB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407CA-770C-415B-9F54-A1237E84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759868"/>
          </a:xfrm>
        </p:spPr>
        <p:txBody>
          <a:bodyPr>
            <a:normAutofit/>
          </a:bodyPr>
          <a:lstStyle/>
          <a:p>
            <a:r>
              <a:rPr lang="en-US" dirty="0"/>
              <a:t>Behavioral patterns are concerned with algorithms and the assignment of responsibilities between objects.</a:t>
            </a:r>
          </a:p>
          <a:p>
            <a:r>
              <a:rPr lang="en-US" dirty="0"/>
              <a:t>Behavioral patterns describe not just patterns of objects or classes but also the patterns of communication between them. </a:t>
            </a:r>
          </a:p>
          <a:p>
            <a:r>
              <a:rPr lang="en-US" dirty="0"/>
              <a:t>These patterns characterize complex control flow that's difficult to follow at run-time. They shift your focus away from flow of control to let you concentrate just on the way objects are interconnected. </a:t>
            </a:r>
          </a:p>
          <a:p>
            <a:r>
              <a:rPr lang="en-US" dirty="0"/>
              <a:t>Behavioral object patterns use </a:t>
            </a:r>
            <a:r>
              <a:rPr lang="en-US" u="sng" dirty="0"/>
              <a:t>object composition rather than inheritance.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9BEC8-6CE6-4366-AC96-051E2C8927EC}"/>
              </a:ext>
            </a:extLst>
          </p:cNvPr>
          <p:cNvSpPr/>
          <p:nvPr/>
        </p:nvSpPr>
        <p:spPr>
          <a:xfrm>
            <a:off x="1371600" y="6399547"/>
            <a:ext cx="9541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Erich</a:t>
            </a:r>
            <a:r>
              <a:rPr lang="tr-TR" sz="900" dirty="0"/>
              <a:t> Gamma, Richard </a:t>
            </a:r>
            <a:r>
              <a:rPr lang="tr-TR" sz="900" dirty="0" err="1"/>
              <a:t>Helm</a:t>
            </a:r>
            <a:r>
              <a:rPr lang="tr-TR" sz="900" dirty="0"/>
              <a:t>, </a:t>
            </a:r>
            <a:r>
              <a:rPr lang="tr-TR" sz="900" dirty="0" err="1"/>
              <a:t>Ralph</a:t>
            </a:r>
            <a:r>
              <a:rPr lang="tr-TR" sz="900" dirty="0"/>
              <a:t> Johnson, </a:t>
            </a:r>
            <a:r>
              <a:rPr lang="tr-TR" sz="900" dirty="0" err="1"/>
              <a:t>and</a:t>
            </a:r>
            <a:r>
              <a:rPr lang="tr-TR" sz="900" dirty="0"/>
              <a:t> John </a:t>
            </a:r>
            <a:r>
              <a:rPr lang="tr-TR" sz="900" dirty="0" err="1"/>
              <a:t>Vlissides</a:t>
            </a:r>
            <a:r>
              <a:rPr lang="tr-TR" sz="900" dirty="0"/>
              <a:t>. 1995. Design </a:t>
            </a:r>
            <a:r>
              <a:rPr lang="tr-TR" sz="900" dirty="0" err="1"/>
              <a:t>Patterns</a:t>
            </a:r>
            <a:r>
              <a:rPr lang="tr-TR" sz="900" dirty="0"/>
              <a:t>: </a:t>
            </a:r>
            <a:r>
              <a:rPr lang="tr-TR" sz="900" dirty="0" err="1"/>
              <a:t>Elements</a:t>
            </a:r>
            <a:r>
              <a:rPr lang="tr-TR" sz="900" dirty="0"/>
              <a:t> of </a:t>
            </a:r>
            <a:r>
              <a:rPr lang="tr-TR" sz="900" dirty="0" err="1"/>
              <a:t>Reusable</a:t>
            </a:r>
            <a:r>
              <a:rPr lang="tr-TR" sz="900" dirty="0"/>
              <a:t> Object-</a:t>
            </a:r>
            <a:r>
              <a:rPr lang="tr-TR" sz="900" dirty="0" err="1"/>
              <a:t>Oriented</a:t>
            </a:r>
            <a:r>
              <a:rPr lang="tr-TR" sz="900" dirty="0"/>
              <a:t> Software. </a:t>
            </a:r>
            <a:r>
              <a:rPr lang="tr-TR" sz="900" dirty="0" err="1"/>
              <a:t>Addison-Wesley</a:t>
            </a:r>
            <a:r>
              <a:rPr lang="tr-TR" sz="900" dirty="0"/>
              <a:t> </a:t>
            </a:r>
            <a:r>
              <a:rPr lang="tr-TR" sz="900" dirty="0" err="1"/>
              <a:t>Longman</a:t>
            </a:r>
            <a:r>
              <a:rPr lang="tr-TR" sz="900" dirty="0"/>
              <a:t> Publishing </a:t>
            </a:r>
            <a:r>
              <a:rPr lang="tr-TR" sz="900" dirty="0" err="1"/>
              <a:t>Co</a:t>
            </a:r>
            <a:r>
              <a:rPr lang="tr-TR" sz="900" dirty="0"/>
              <a:t>., </a:t>
            </a:r>
            <a:r>
              <a:rPr lang="tr-TR" sz="900" dirty="0" err="1"/>
              <a:t>Inc</a:t>
            </a:r>
            <a:r>
              <a:rPr lang="tr-TR" sz="900" dirty="0"/>
              <a:t>., Boston, MA, USA.</a:t>
            </a:r>
          </a:p>
        </p:txBody>
      </p:sp>
    </p:spTree>
    <p:extLst>
      <p:ext uri="{BB962C8B-B14F-4D97-AF65-F5344CB8AC3E}">
        <p14:creationId xmlns:p14="http://schemas.microsoft.com/office/powerpoint/2010/main" val="248614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FB7E-E4AD-41BC-A2DA-D6E7D0FD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Object Pattern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1266-982A-46C7-BC45-758D3BD4D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object-oriented languages, such as Java or C#, references may be null.</a:t>
            </a:r>
          </a:p>
          <a:p>
            <a:pPr lvl="1"/>
            <a:r>
              <a:rPr lang="en-US" dirty="0"/>
              <a:t>references need to be checked to ensure they are not null before invoking any methods</a:t>
            </a:r>
          </a:p>
          <a:p>
            <a:r>
              <a:rPr lang="en-US" dirty="0"/>
              <a:t>Instead of using a null reference to convey absence of an object (for instance, a non-existent customer), one uses an object which implements the expected interface,</a:t>
            </a:r>
          </a:p>
          <a:p>
            <a:pPr lvl="1"/>
            <a:r>
              <a:rPr lang="en-US" dirty="0"/>
              <a:t>but whose </a:t>
            </a:r>
            <a:r>
              <a:rPr lang="en-US" u="sng" dirty="0"/>
              <a:t>method body is empty</a:t>
            </a:r>
            <a:r>
              <a:rPr lang="en-US" dirty="0"/>
              <a:t>. </a:t>
            </a:r>
          </a:p>
          <a:p>
            <a:r>
              <a:rPr lang="en-US" dirty="0"/>
              <a:t>The advantage of this approach over a working default implementation is that a Null Object is very predictable and </a:t>
            </a:r>
            <a:r>
              <a:rPr lang="en-US" u="sng" dirty="0"/>
              <a:t>has no side effects</a:t>
            </a:r>
            <a:r>
              <a:rPr lang="en-US" dirty="0"/>
              <a:t>: it does nothing.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46894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FB7E-E4AD-41BC-A2DA-D6E7D0FD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</a:t>
            </a:r>
            <a:r>
              <a:rPr lang="en-US"/>
              <a:t>Object Structure</a:t>
            </a:r>
            <a:endParaRPr lang="tr-T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FBC384-9346-45E7-B02C-3E97250A3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310" y="2171700"/>
            <a:ext cx="7848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4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Object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Intent</a:t>
            </a:r>
          </a:p>
          <a:p>
            <a:pPr lvl="1"/>
            <a:r>
              <a:rPr lang="en-US" dirty="0"/>
              <a:t>Provide a surrogate for another </a:t>
            </a:r>
            <a:r>
              <a:rPr lang="en-US" b="1" dirty="0"/>
              <a:t>object</a:t>
            </a:r>
            <a:r>
              <a:rPr lang="en-US" dirty="0"/>
              <a:t> that shares the same interface but does nothing. </a:t>
            </a:r>
          </a:p>
          <a:p>
            <a:pPr lvl="1"/>
            <a:r>
              <a:rPr lang="en-US" dirty="0"/>
              <a:t>Encapsulates the implementation decisions of how to “</a:t>
            </a:r>
            <a:r>
              <a:rPr lang="en-US" u="sng" dirty="0"/>
              <a:t>do nothing</a:t>
            </a:r>
            <a:r>
              <a:rPr lang="en-US" dirty="0"/>
              <a:t>” and hides those details from the  collaborators.</a:t>
            </a:r>
          </a:p>
          <a:p>
            <a:r>
              <a:rPr lang="en-US" dirty="0"/>
              <a:t>Motivation</a:t>
            </a:r>
          </a:p>
          <a:p>
            <a:pPr>
              <a:buNone/>
            </a:pPr>
            <a:r>
              <a:rPr lang="en-US" sz="2162" dirty="0">
                <a:solidFill>
                  <a:srgbClr val="000000"/>
                </a:solidFill>
                <a:latin typeface="Monaco"/>
              </a:rPr>
              <a:t>Employee e = </a:t>
            </a:r>
            <a:r>
              <a:rPr lang="en-US" sz="2162" dirty="0" err="1">
                <a:solidFill>
                  <a:srgbClr val="000000"/>
                </a:solidFill>
                <a:latin typeface="Monaco"/>
              </a:rPr>
              <a:t>DB.getEmployee</a:t>
            </a:r>
            <a:r>
              <a:rPr lang="en-US" sz="2162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162" dirty="0">
                <a:solidFill>
                  <a:srgbClr val="2A00FF"/>
                </a:solidFill>
                <a:latin typeface="Monaco"/>
              </a:rPr>
              <a:t>"Bob"</a:t>
            </a:r>
            <a:r>
              <a:rPr lang="en-US" sz="2162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pPr>
              <a:buNone/>
            </a:pPr>
            <a:r>
              <a:rPr lang="en-US" sz="2162" b="1" u="sng" dirty="0">
                <a:solidFill>
                  <a:srgbClr val="7F0055"/>
                </a:solidFill>
                <a:latin typeface="Monaco"/>
              </a:rPr>
              <a:t>if</a:t>
            </a:r>
            <a:r>
              <a:rPr lang="en-US" sz="2162" b="1" dirty="0">
                <a:solidFill>
                  <a:srgbClr val="000000"/>
                </a:solidFill>
                <a:latin typeface="Monaco"/>
              </a:rPr>
              <a:t> (e != null &amp;&amp; </a:t>
            </a:r>
            <a:r>
              <a:rPr lang="en-US" sz="2162" b="1" dirty="0" err="1">
                <a:solidFill>
                  <a:srgbClr val="000000"/>
                </a:solidFill>
                <a:latin typeface="Monaco"/>
              </a:rPr>
              <a:t>e.isTimeToPay</a:t>
            </a:r>
            <a:r>
              <a:rPr lang="en-US" sz="2162" b="1" dirty="0">
                <a:solidFill>
                  <a:srgbClr val="000000"/>
                </a:solidFill>
                <a:latin typeface="Monaco"/>
              </a:rPr>
              <a:t>(today))</a:t>
            </a:r>
          </a:p>
          <a:p>
            <a:pPr>
              <a:buNone/>
            </a:pPr>
            <a:r>
              <a:rPr lang="en-US" sz="2162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2162" dirty="0" err="1">
                <a:solidFill>
                  <a:srgbClr val="000000"/>
                </a:solidFill>
                <a:latin typeface="Monaco"/>
              </a:rPr>
              <a:t>e.pay</a:t>
            </a:r>
            <a:r>
              <a:rPr lang="en-US" sz="2162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r>
              <a:rPr lang="en-US" sz="2100" dirty="0"/>
              <a:t>A null object is often implemented as a Singleton. </a:t>
            </a:r>
            <a:r>
              <a:rPr lang="en-US" sz="2100" b="1" dirty="0"/>
              <a:t>Why?</a:t>
            </a:r>
          </a:p>
          <a:p>
            <a:pPr>
              <a:buNone/>
            </a:pPr>
            <a:endParaRPr lang="en-US" sz="2162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Object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162" dirty="0">
                <a:solidFill>
                  <a:srgbClr val="000000"/>
                </a:solidFill>
                <a:latin typeface="Monaco"/>
              </a:rPr>
              <a:t>Employee e = </a:t>
            </a:r>
            <a:r>
              <a:rPr lang="en-US" sz="2162" dirty="0" err="1">
                <a:solidFill>
                  <a:srgbClr val="000000"/>
                </a:solidFill>
                <a:latin typeface="Monaco"/>
              </a:rPr>
              <a:t>DB.getEmployee</a:t>
            </a:r>
            <a:r>
              <a:rPr lang="en-US" sz="2162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162" dirty="0">
                <a:solidFill>
                  <a:srgbClr val="2A00FF"/>
                </a:solidFill>
                <a:latin typeface="Monaco"/>
              </a:rPr>
              <a:t>"Bob"</a:t>
            </a:r>
            <a:r>
              <a:rPr lang="en-US" sz="2162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pPr>
              <a:buNone/>
            </a:pPr>
            <a:r>
              <a:rPr lang="en-US" sz="2162" b="1" u="sng" dirty="0">
                <a:solidFill>
                  <a:srgbClr val="7F0055"/>
                </a:solidFill>
                <a:latin typeface="Monaco"/>
              </a:rPr>
              <a:t>if</a:t>
            </a:r>
            <a:r>
              <a:rPr lang="en-US" sz="2162" b="1" dirty="0">
                <a:solidFill>
                  <a:srgbClr val="000000"/>
                </a:solidFill>
                <a:latin typeface="Monaco"/>
              </a:rPr>
              <a:t> (e != null &amp;&amp; </a:t>
            </a:r>
            <a:r>
              <a:rPr lang="en-US" sz="2162" b="1" dirty="0" err="1">
                <a:solidFill>
                  <a:srgbClr val="000000"/>
                </a:solidFill>
                <a:latin typeface="Monaco"/>
              </a:rPr>
              <a:t>e.isTimeToPay</a:t>
            </a:r>
            <a:r>
              <a:rPr lang="en-US" sz="2162" b="1" dirty="0">
                <a:solidFill>
                  <a:srgbClr val="000000"/>
                </a:solidFill>
                <a:latin typeface="Monaco"/>
              </a:rPr>
              <a:t>(today))</a:t>
            </a:r>
          </a:p>
          <a:p>
            <a:pPr>
              <a:buNone/>
            </a:pPr>
            <a:r>
              <a:rPr lang="en-US" sz="2162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sz="2162" dirty="0" err="1">
                <a:solidFill>
                  <a:srgbClr val="000000"/>
                </a:solidFill>
                <a:latin typeface="Monaco"/>
              </a:rPr>
              <a:t>e.pay</a:t>
            </a:r>
            <a:r>
              <a:rPr lang="en-US" sz="2162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pPr>
              <a:buNone/>
            </a:pPr>
            <a:endParaRPr lang="en-US" sz="2162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</a:rPr>
              <a:t>Short-cut evaluation</a:t>
            </a:r>
          </a:p>
          <a:p>
            <a:r>
              <a:rPr lang="en-US" dirty="0">
                <a:solidFill>
                  <a:srgbClr val="000000"/>
                </a:solidFill>
              </a:rPr>
              <a:t>Throw exception? Try-catch?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Object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117423"/>
            <a:ext cx="8229600" cy="169454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Monaco"/>
              </a:rPr>
              <a:t>Employee e =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DB.getEmployee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"Bob"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pPr>
              <a:buNone/>
            </a:pPr>
            <a:r>
              <a:rPr lang="en-US" b="1" u="sng" dirty="0">
                <a:solidFill>
                  <a:srgbClr val="7F0055"/>
                </a:solidFill>
                <a:latin typeface="Monaco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e.isTimeToPay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(today))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Monaco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e.pay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05000"/>
            <a:ext cx="62738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1F0A-9079-4CF0-906D-D62E9882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929C8-A129-49D7-B52F-3170C75E0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advantage of this approach over a working default implementation is that a Null Object is very predictable and </a:t>
            </a:r>
            <a:r>
              <a:rPr lang="en-US" u="sng" dirty="0"/>
              <a:t>has no side effects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it does nothing.</a:t>
            </a:r>
          </a:p>
          <a:p>
            <a:r>
              <a:rPr lang="en-US" dirty="0"/>
              <a:t>A null object is often implemented as a Singleton.</a:t>
            </a:r>
          </a:p>
          <a:p>
            <a:pPr lvl="1"/>
            <a:r>
              <a:rPr lang="en" dirty="0"/>
              <a:t>“If you have two versions of null objects, they should be identical, why waste memory to have same nothingness repeated”.</a:t>
            </a:r>
          </a:p>
          <a:p>
            <a:pPr lvl="1"/>
            <a:r>
              <a:rPr lang="en" dirty="0"/>
              <a:t>For equality checks – Each null object can be compared by reference.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A503C-98A5-E244-95AA-100020E1E4ED}"/>
              </a:ext>
            </a:extLst>
          </p:cNvPr>
          <p:cNvSpPr txBox="1"/>
          <p:nvPr/>
        </p:nvSpPr>
        <p:spPr>
          <a:xfrm>
            <a:off x="1371600" y="6285297"/>
            <a:ext cx="3389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900" dirty="0"/>
              <a:t>*42 minutes into the Coding Blocks Episode 16 by Michael Outlaw</a:t>
            </a:r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1814505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you add observers without modifying the subject or other observers.</a:t>
            </a:r>
          </a:p>
          <a:p>
            <a:r>
              <a:rPr lang="en-US" dirty="0"/>
              <a:t>Abstract coupling between Subject and Observer.</a:t>
            </a:r>
          </a:p>
          <a:p>
            <a:r>
              <a:rPr lang="en-US" dirty="0"/>
              <a:t>Support for broadcast communication. </a:t>
            </a:r>
          </a:p>
          <a:p>
            <a:r>
              <a:rPr lang="en-US" dirty="0"/>
              <a:t>Unexpected/spurious updates.</a:t>
            </a:r>
          </a:p>
        </p:txBody>
      </p:sp>
    </p:spTree>
    <p:extLst>
      <p:ext uri="{BB962C8B-B14F-4D97-AF65-F5344CB8AC3E}">
        <p14:creationId xmlns:p14="http://schemas.microsoft.com/office/powerpoint/2010/main" val="277274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CCD6-4890-485C-A3C4-98C751EB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407CA-770C-415B-9F54-A1237E84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1703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Behavioral Patterns</a:t>
            </a:r>
          </a:p>
          <a:p>
            <a:pPr lvl="1"/>
            <a:r>
              <a:rPr lang="en-US" b="1" dirty="0"/>
              <a:t>Template Method</a:t>
            </a:r>
          </a:p>
          <a:p>
            <a:pPr lvl="1"/>
            <a:r>
              <a:rPr lang="en-US" b="1" dirty="0"/>
              <a:t>Null Object</a:t>
            </a:r>
          </a:p>
          <a:p>
            <a:pPr lvl="1"/>
            <a:r>
              <a:rPr lang="en-US" b="1" dirty="0"/>
              <a:t>Observer</a:t>
            </a:r>
          </a:p>
          <a:p>
            <a:pPr lvl="1"/>
            <a:r>
              <a:rPr lang="en-US" dirty="0"/>
              <a:t>Iterator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Mediator</a:t>
            </a:r>
          </a:p>
          <a:p>
            <a:pPr lvl="1"/>
            <a:r>
              <a:rPr lang="en-US" dirty="0"/>
              <a:t>Strategy</a:t>
            </a:r>
          </a:p>
          <a:p>
            <a:pPr lvl="1"/>
            <a:r>
              <a:rPr lang="en-US" dirty="0"/>
              <a:t>Command</a:t>
            </a:r>
          </a:p>
          <a:p>
            <a:pPr lvl="1"/>
            <a:r>
              <a:rPr lang="en-US" dirty="0"/>
              <a:t>Visitor</a:t>
            </a:r>
          </a:p>
          <a:p>
            <a:pPr lvl="1"/>
            <a:r>
              <a:rPr lang="en-US" dirty="0"/>
              <a:t>Chain of Responsibility</a:t>
            </a:r>
          </a:p>
          <a:p>
            <a:pPr lvl="1"/>
            <a:r>
              <a:rPr lang="en-US" dirty="0"/>
              <a:t>Memento</a:t>
            </a:r>
          </a:p>
          <a:p>
            <a:pPr lvl="1"/>
            <a:r>
              <a:rPr lang="en-US"/>
              <a:t>Dependency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1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</a:t>
            </a:r>
          </a:p>
          <a:p>
            <a:pPr lvl="1"/>
            <a:r>
              <a:rPr lang="en-US" dirty="0"/>
              <a:t>Define the skeleton of an algorithm in an operation, deferring some steps to subclasses. </a:t>
            </a:r>
          </a:p>
          <a:p>
            <a:pPr lvl="1"/>
            <a:r>
              <a:rPr lang="en-US" dirty="0"/>
              <a:t>Template Method lets subclasses redefine certain steps of an algorithm without changing the algorithm's structure.</a:t>
            </a:r>
          </a:p>
          <a:p>
            <a:r>
              <a:rPr lang="en-US" dirty="0"/>
              <a:t>Implement an algorithm in a method, deferring the definition of some steps of the algorithm so that other classes can redefine them.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D48029-8B8F-446D-ADF3-9AB3E3A0BC4C}"/>
              </a:ext>
            </a:extLst>
          </p:cNvPr>
          <p:cNvSpPr/>
          <p:nvPr/>
        </p:nvSpPr>
        <p:spPr>
          <a:xfrm>
            <a:off x="1371600" y="6172200"/>
            <a:ext cx="85985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Freeman</a:t>
            </a:r>
            <a:r>
              <a:rPr lang="tr-TR" sz="900" dirty="0"/>
              <a:t>, E., </a:t>
            </a:r>
            <a:r>
              <a:rPr lang="tr-TR" sz="900" dirty="0" err="1"/>
              <a:t>Robson</a:t>
            </a:r>
            <a:r>
              <a:rPr lang="tr-TR" sz="900" dirty="0"/>
              <a:t>, E., Sierra, K., &amp; </a:t>
            </a:r>
            <a:r>
              <a:rPr lang="tr-TR" sz="900" dirty="0" err="1"/>
              <a:t>Bates</a:t>
            </a:r>
            <a:r>
              <a:rPr lang="tr-TR" sz="900" dirty="0"/>
              <a:t>, B. (2004). </a:t>
            </a:r>
            <a:r>
              <a:rPr lang="tr-TR" sz="900" dirty="0" err="1"/>
              <a:t>Head</a:t>
            </a:r>
            <a:r>
              <a:rPr lang="tr-TR" sz="900" dirty="0"/>
              <a:t> First </a:t>
            </a:r>
            <a:r>
              <a:rPr lang="tr-TR" sz="900" dirty="0" err="1"/>
              <a:t>design</a:t>
            </a:r>
            <a:r>
              <a:rPr lang="tr-TR" sz="900" dirty="0"/>
              <a:t> </a:t>
            </a:r>
            <a:r>
              <a:rPr lang="tr-TR" sz="900" dirty="0" err="1"/>
              <a:t>patterns</a:t>
            </a:r>
            <a:r>
              <a:rPr lang="tr-TR" sz="900" dirty="0"/>
              <a:t>. </a:t>
            </a:r>
            <a:r>
              <a:rPr lang="tr-TR" sz="900" dirty="0" err="1"/>
              <a:t>Sebastopol</a:t>
            </a:r>
            <a:r>
              <a:rPr lang="tr-TR" sz="900" dirty="0"/>
              <a:t>, CA: </a:t>
            </a:r>
            <a:r>
              <a:rPr lang="tr-TR" sz="900" dirty="0" err="1"/>
              <a:t>O'Reilly</a:t>
            </a:r>
            <a:r>
              <a:rPr lang="tr-TR" sz="9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2C7DCB-BE6C-47C5-93F4-D1CC61BEDE02}"/>
              </a:ext>
            </a:extLst>
          </p:cNvPr>
          <p:cNvSpPr/>
          <p:nvPr/>
        </p:nvSpPr>
        <p:spPr>
          <a:xfrm>
            <a:off x="1371600" y="6399547"/>
            <a:ext cx="9541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Erich</a:t>
            </a:r>
            <a:r>
              <a:rPr lang="tr-TR" sz="900" dirty="0"/>
              <a:t> Gamma, Richard </a:t>
            </a:r>
            <a:r>
              <a:rPr lang="tr-TR" sz="900" dirty="0" err="1"/>
              <a:t>Helm</a:t>
            </a:r>
            <a:r>
              <a:rPr lang="tr-TR" sz="900" dirty="0"/>
              <a:t>, </a:t>
            </a:r>
            <a:r>
              <a:rPr lang="tr-TR" sz="900" dirty="0" err="1"/>
              <a:t>Ralph</a:t>
            </a:r>
            <a:r>
              <a:rPr lang="tr-TR" sz="900" dirty="0"/>
              <a:t> Johnson, </a:t>
            </a:r>
            <a:r>
              <a:rPr lang="tr-TR" sz="900" dirty="0" err="1"/>
              <a:t>and</a:t>
            </a:r>
            <a:r>
              <a:rPr lang="tr-TR" sz="900" dirty="0"/>
              <a:t> John </a:t>
            </a:r>
            <a:r>
              <a:rPr lang="tr-TR" sz="900" dirty="0" err="1"/>
              <a:t>Vlissides</a:t>
            </a:r>
            <a:r>
              <a:rPr lang="tr-TR" sz="900" dirty="0"/>
              <a:t>. 1995. Design </a:t>
            </a:r>
            <a:r>
              <a:rPr lang="tr-TR" sz="900" dirty="0" err="1"/>
              <a:t>Patterns</a:t>
            </a:r>
            <a:r>
              <a:rPr lang="tr-TR" sz="900" dirty="0"/>
              <a:t>: </a:t>
            </a:r>
            <a:r>
              <a:rPr lang="tr-TR" sz="900" dirty="0" err="1"/>
              <a:t>Elements</a:t>
            </a:r>
            <a:r>
              <a:rPr lang="tr-TR" sz="900" dirty="0"/>
              <a:t> of </a:t>
            </a:r>
            <a:r>
              <a:rPr lang="tr-TR" sz="900" dirty="0" err="1"/>
              <a:t>Reusable</a:t>
            </a:r>
            <a:r>
              <a:rPr lang="tr-TR" sz="900" dirty="0"/>
              <a:t> Object-</a:t>
            </a:r>
            <a:r>
              <a:rPr lang="tr-TR" sz="900" dirty="0" err="1"/>
              <a:t>Oriented</a:t>
            </a:r>
            <a:r>
              <a:rPr lang="tr-TR" sz="900" dirty="0"/>
              <a:t> Software. </a:t>
            </a:r>
            <a:r>
              <a:rPr lang="tr-TR" sz="900" dirty="0" err="1"/>
              <a:t>Addison-Wesley</a:t>
            </a:r>
            <a:r>
              <a:rPr lang="tr-TR" sz="900" dirty="0"/>
              <a:t> </a:t>
            </a:r>
            <a:r>
              <a:rPr lang="tr-TR" sz="900" dirty="0" err="1"/>
              <a:t>Longman</a:t>
            </a:r>
            <a:r>
              <a:rPr lang="tr-TR" sz="900" dirty="0"/>
              <a:t> Publishing </a:t>
            </a:r>
            <a:r>
              <a:rPr lang="tr-TR" sz="900" dirty="0" err="1"/>
              <a:t>Co</a:t>
            </a:r>
            <a:r>
              <a:rPr lang="tr-TR" sz="900" dirty="0"/>
              <a:t>., </a:t>
            </a:r>
            <a:r>
              <a:rPr lang="tr-TR" sz="900" dirty="0" err="1"/>
              <a:t>Inc</a:t>
            </a:r>
            <a:r>
              <a:rPr lang="tr-TR" sz="900" dirty="0"/>
              <a:t>., Boston, MA, USA.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5783F-0CC0-4165-9138-B952E6F7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57" y="1677023"/>
            <a:ext cx="7083777" cy="46512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C0587-37E4-4C3C-840B-A2739AF855E9}"/>
              </a:ext>
            </a:extLst>
          </p:cNvPr>
          <p:cNvSpPr/>
          <p:nvPr/>
        </p:nvSpPr>
        <p:spPr>
          <a:xfrm>
            <a:off x="1429657" y="6479005"/>
            <a:ext cx="85985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Freeman</a:t>
            </a:r>
            <a:r>
              <a:rPr lang="tr-TR" sz="900" dirty="0"/>
              <a:t>, E., </a:t>
            </a:r>
            <a:r>
              <a:rPr lang="tr-TR" sz="900" dirty="0" err="1"/>
              <a:t>Robson</a:t>
            </a:r>
            <a:r>
              <a:rPr lang="tr-TR" sz="900" dirty="0"/>
              <a:t>, E., Sierra, K., &amp; </a:t>
            </a:r>
            <a:r>
              <a:rPr lang="tr-TR" sz="900" dirty="0" err="1"/>
              <a:t>Bates</a:t>
            </a:r>
            <a:r>
              <a:rPr lang="tr-TR" sz="900" dirty="0"/>
              <a:t>, B. (2004). </a:t>
            </a:r>
            <a:r>
              <a:rPr lang="tr-TR" sz="900" dirty="0" err="1"/>
              <a:t>Head</a:t>
            </a:r>
            <a:r>
              <a:rPr lang="tr-TR" sz="900" dirty="0"/>
              <a:t> First </a:t>
            </a:r>
            <a:r>
              <a:rPr lang="tr-TR" sz="900" dirty="0" err="1"/>
              <a:t>design</a:t>
            </a:r>
            <a:r>
              <a:rPr lang="tr-TR" sz="900" dirty="0"/>
              <a:t> </a:t>
            </a:r>
            <a:r>
              <a:rPr lang="tr-TR" sz="900" dirty="0" err="1"/>
              <a:t>patterns</a:t>
            </a:r>
            <a:r>
              <a:rPr lang="tr-TR" sz="900" dirty="0"/>
              <a:t>. </a:t>
            </a:r>
            <a:r>
              <a:rPr lang="tr-TR" sz="900" dirty="0" err="1"/>
              <a:t>Sebastopol</a:t>
            </a:r>
            <a:r>
              <a:rPr lang="tr-TR" sz="900" dirty="0"/>
              <a:t>, CA: </a:t>
            </a:r>
            <a:r>
              <a:rPr lang="tr-TR" sz="900" dirty="0" err="1"/>
              <a:t>O'Reilly</a:t>
            </a:r>
            <a:r>
              <a:rPr lang="tr-T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554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(final) method that delegates to others</a:t>
            </a:r>
          </a:p>
          <a:p>
            <a:r>
              <a:rPr lang="en-US" dirty="0"/>
              <a:t>Client overrides the other methods</a:t>
            </a:r>
          </a:p>
          <a:p>
            <a:r>
              <a:rPr lang="en-US" dirty="0"/>
              <a:t>Template method calls the others in the proper order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D48029-8B8F-446D-ADF3-9AB3E3A0BC4C}"/>
              </a:ext>
            </a:extLst>
          </p:cNvPr>
          <p:cNvSpPr/>
          <p:nvPr/>
        </p:nvSpPr>
        <p:spPr>
          <a:xfrm>
            <a:off x="1371600" y="6172200"/>
            <a:ext cx="85985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  <a:r>
              <a:rPr lang="tr-TR" sz="900" dirty="0" err="1"/>
              <a:t>Freeman</a:t>
            </a:r>
            <a:r>
              <a:rPr lang="tr-TR" sz="900" dirty="0"/>
              <a:t>, E., </a:t>
            </a:r>
            <a:r>
              <a:rPr lang="tr-TR" sz="900" dirty="0" err="1"/>
              <a:t>Robson</a:t>
            </a:r>
            <a:r>
              <a:rPr lang="tr-TR" sz="900" dirty="0"/>
              <a:t>, E., Sierra, K., &amp; </a:t>
            </a:r>
            <a:r>
              <a:rPr lang="tr-TR" sz="900" dirty="0" err="1"/>
              <a:t>Bates</a:t>
            </a:r>
            <a:r>
              <a:rPr lang="tr-TR" sz="900" dirty="0"/>
              <a:t>, B. (2004). </a:t>
            </a:r>
            <a:r>
              <a:rPr lang="tr-TR" sz="900" dirty="0" err="1"/>
              <a:t>Head</a:t>
            </a:r>
            <a:r>
              <a:rPr lang="tr-TR" sz="900" dirty="0"/>
              <a:t> First </a:t>
            </a:r>
            <a:r>
              <a:rPr lang="tr-TR" sz="900" dirty="0" err="1"/>
              <a:t>design</a:t>
            </a:r>
            <a:r>
              <a:rPr lang="tr-TR" sz="900" dirty="0"/>
              <a:t> </a:t>
            </a:r>
            <a:r>
              <a:rPr lang="tr-TR" sz="900" dirty="0" err="1"/>
              <a:t>patterns</a:t>
            </a:r>
            <a:r>
              <a:rPr lang="tr-TR" sz="900" dirty="0"/>
              <a:t>. </a:t>
            </a:r>
            <a:r>
              <a:rPr lang="tr-TR" sz="900" dirty="0" err="1"/>
              <a:t>Sebastopol</a:t>
            </a:r>
            <a:r>
              <a:rPr lang="tr-TR" sz="900" dirty="0"/>
              <a:t>, CA: </a:t>
            </a:r>
            <a:r>
              <a:rPr lang="tr-TR" sz="900" dirty="0" err="1"/>
              <a:t>O'Reilly</a:t>
            </a:r>
            <a:r>
              <a:rPr lang="tr-T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93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12 at 13.4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63" y="1518987"/>
            <a:ext cx="5901489" cy="479051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839972-ACBB-4434-A85A-CCF87995C00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198601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2 at 13.46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2388"/>
            <a:ext cx="6866905" cy="50433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3204929-2CEB-4397-AAE8-6993A97A2ECC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193333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A3C425-3436-45C6-BBF8-0EC80FCD46D5}"/>
              </a:ext>
            </a:extLst>
          </p:cNvPr>
          <p:cNvGrpSpPr/>
          <p:nvPr/>
        </p:nvGrpSpPr>
        <p:grpSpPr>
          <a:xfrm>
            <a:off x="1698292" y="1666374"/>
            <a:ext cx="6904287" cy="4776010"/>
            <a:chOff x="1698292" y="587684"/>
            <a:chExt cx="8699500" cy="5854700"/>
          </a:xfrm>
        </p:grpSpPr>
        <p:pic>
          <p:nvPicPr>
            <p:cNvPr id="4" name="Picture 3" descr="Screen Shot 2016-07-12 at 13.46.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292" y="587684"/>
              <a:ext cx="8699500" cy="58547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575182" y="587684"/>
              <a:ext cx="1749595" cy="1418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5495C4CF-03C5-4366-AD52-DB820E48B29A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Template Method Sample Code</a:t>
            </a:r>
          </a:p>
        </p:txBody>
      </p:sp>
    </p:spTree>
    <p:extLst>
      <p:ext uri="{BB962C8B-B14F-4D97-AF65-F5344CB8AC3E}">
        <p14:creationId xmlns:p14="http://schemas.microsoft.com/office/powerpoint/2010/main" val="104954242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194</TotalTime>
  <Words>839</Words>
  <Application>Microsoft Office PowerPoint</Application>
  <PresentationFormat>Widescreen</PresentationFormat>
  <Paragraphs>99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Franklin Gothic Book</vt:lpstr>
      <vt:lpstr>Monaco</vt:lpstr>
      <vt:lpstr>Crop</vt:lpstr>
      <vt:lpstr>Behavioral Patterns part -I </vt:lpstr>
      <vt:lpstr>Behavioral Patterns</vt:lpstr>
      <vt:lpstr>Behavioral Patterns</vt:lpstr>
      <vt:lpstr>Template Method</vt:lpstr>
      <vt:lpstr>Structure</vt:lpstr>
      <vt:lpstr>Template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Applicability</vt:lpstr>
      <vt:lpstr>Template Method Structure</vt:lpstr>
      <vt:lpstr>Consequences</vt:lpstr>
      <vt:lpstr>Null Object Pattern</vt:lpstr>
      <vt:lpstr>Null Object Structure</vt:lpstr>
      <vt:lpstr>Null Object Pattern</vt:lpstr>
      <vt:lpstr>Null Object Pattern</vt:lpstr>
      <vt:lpstr>Null Object Pattern</vt:lpstr>
      <vt:lpstr>Consequences</vt:lpstr>
      <vt:lpstr>Consequences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434 / 534 Advanced Object oriented progammıng</dc:title>
  <dc:creator>Emre</dc:creator>
  <cp:lastModifiedBy>Emre Kaplan</cp:lastModifiedBy>
  <cp:revision>68</cp:revision>
  <dcterms:created xsi:type="dcterms:W3CDTF">2018-08-27T12:48:54Z</dcterms:created>
  <dcterms:modified xsi:type="dcterms:W3CDTF">2019-10-16T16:33:43Z</dcterms:modified>
</cp:coreProperties>
</file>